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1100" r:id="rId2"/>
    <p:sldId id="1677" r:id="rId3"/>
    <p:sldId id="1337" r:id="rId4"/>
    <p:sldId id="1599" r:id="rId5"/>
    <p:sldId id="1667" r:id="rId6"/>
    <p:sldId id="1707" r:id="rId7"/>
    <p:sldId id="1708" r:id="rId8"/>
    <p:sldId id="1709" r:id="rId9"/>
    <p:sldId id="1710" r:id="rId10"/>
    <p:sldId id="1711" r:id="rId11"/>
    <p:sldId id="1712" r:id="rId12"/>
    <p:sldId id="1713" r:id="rId13"/>
    <p:sldId id="1720" r:id="rId14"/>
    <p:sldId id="1721" r:id="rId15"/>
    <p:sldId id="1722" r:id="rId16"/>
    <p:sldId id="1723" r:id="rId17"/>
    <p:sldId id="1727" r:id="rId18"/>
    <p:sldId id="1728" r:id="rId19"/>
    <p:sldId id="1729" r:id="rId20"/>
    <p:sldId id="1730" r:id="rId21"/>
    <p:sldId id="1731" r:id="rId22"/>
    <p:sldId id="1732" r:id="rId23"/>
    <p:sldId id="1733" r:id="rId24"/>
    <p:sldId id="1734" r:id="rId25"/>
    <p:sldId id="1735" r:id="rId26"/>
    <p:sldId id="1736" r:id="rId27"/>
    <p:sldId id="1737" r:id="rId28"/>
    <p:sldId id="1738" r:id="rId29"/>
    <p:sldId id="1739" r:id="rId30"/>
    <p:sldId id="1740" r:id="rId31"/>
    <p:sldId id="1741" r:id="rId32"/>
    <p:sldId id="1724" r:id="rId33"/>
    <p:sldId id="1725" r:id="rId34"/>
    <p:sldId id="1742" r:id="rId35"/>
    <p:sldId id="952" r:id="rId3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FFCC00"/>
    <a:srgbClr val="000099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0" autoAdjust="0"/>
    <p:restoredTop sz="91984" autoAdjust="0"/>
  </p:normalViewPr>
  <p:slideViewPr>
    <p:cSldViewPr snapToGrid="0" snapToObjects="1">
      <p:cViewPr varScale="1">
        <p:scale>
          <a:sx n="103" d="100"/>
          <a:sy n="103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20 – Dictionaries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Keys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a dictionary as an </a:t>
            </a:r>
            <a:r>
              <a:rPr lang="en-US" u="sng" dirty="0"/>
              <a:t>unordered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set of </a:t>
            </a:r>
            <a:r>
              <a:rPr lang="en-US" b="1" i="1" dirty="0" err="1"/>
              <a:t>key:value</a:t>
            </a:r>
            <a:r>
              <a:rPr lang="en-US" dirty="0"/>
              <a:t> pairs</a:t>
            </a:r>
          </a:p>
          <a:p>
            <a:pPr lvl="3"/>
            <a:endParaRPr lang="en-US" dirty="0"/>
          </a:p>
          <a:p>
            <a:r>
              <a:rPr lang="en-US" dirty="0"/>
              <a:t>Dictionary keys must be </a:t>
            </a:r>
            <a:r>
              <a:rPr lang="en-US" b="1" i="1" dirty="0"/>
              <a:t>unique</a:t>
            </a:r>
            <a:endParaRPr lang="en-US" dirty="0"/>
          </a:p>
          <a:p>
            <a:pPr lvl="1"/>
            <a:r>
              <a:rPr lang="en-US" dirty="0"/>
              <a:t>A key in a dictionary is like an index in a list</a:t>
            </a:r>
          </a:p>
          <a:p>
            <a:pPr lvl="1"/>
            <a:r>
              <a:rPr lang="en-US" dirty="0"/>
              <a:t>Python must know </a:t>
            </a:r>
            <a:r>
              <a:rPr lang="en-US" u="sng" dirty="0"/>
              <a:t>exactly</a:t>
            </a:r>
            <a:r>
              <a:rPr lang="en-US" dirty="0"/>
              <a:t> which value you want</a:t>
            </a:r>
          </a:p>
          <a:p>
            <a:pPr lvl="3"/>
            <a:endParaRPr lang="en-US" dirty="0"/>
          </a:p>
          <a:p>
            <a:r>
              <a:rPr lang="en-US" dirty="0"/>
              <a:t>Keys can be of any data type</a:t>
            </a:r>
          </a:p>
          <a:p>
            <a:pPr lvl="1"/>
            <a:r>
              <a:rPr lang="en-US" dirty="0"/>
              <a:t>As long as it is </a:t>
            </a:r>
            <a:r>
              <a:rPr lang="en-US" b="1" i="1" dirty="0"/>
              <a:t>immutable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77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Dictionary keys have many rules, but the values do not have many restrictions</a:t>
            </a:r>
          </a:p>
          <a:p>
            <a:pPr lvl="3"/>
            <a:endParaRPr lang="en-US" dirty="0"/>
          </a:p>
          <a:p>
            <a:r>
              <a:rPr lang="en-US" dirty="0"/>
              <a:t>They do not have to be unique</a:t>
            </a:r>
          </a:p>
          <a:p>
            <a:pPr lvl="1"/>
            <a:r>
              <a:rPr lang="en-US" dirty="0"/>
              <a:t>Why?</a:t>
            </a:r>
          </a:p>
          <a:p>
            <a:pPr lvl="1"/>
            <a:endParaRPr lang="en-US" dirty="0"/>
          </a:p>
          <a:p>
            <a:r>
              <a:rPr lang="en-US" dirty="0"/>
              <a:t>They can be mutable or immutable</a:t>
            </a:r>
          </a:p>
          <a:p>
            <a:pPr lvl="1"/>
            <a:r>
              <a:rPr lang="en-US" dirty="0"/>
              <a:t>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2273" y="4102055"/>
            <a:ext cx="434363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We can have duplicate values in a list, but indexes must be unique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6919" y="5636564"/>
            <a:ext cx="515433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Since they don’t need to be unique, we can change them without restriction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87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Usage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/>
              <a:t>What if we have a list of every student at UMBC, with all the info represented as a list?</a:t>
            </a:r>
          </a:p>
          <a:p>
            <a:pPr lvl="1"/>
            <a:r>
              <a:rPr lang="en-US" dirty="0"/>
              <a:t>The first element of the info list is the UMBC ID #</a:t>
            </a:r>
          </a:p>
          <a:p>
            <a:r>
              <a:rPr lang="en-US" dirty="0"/>
              <a:t>How long would it take to find a specific student?</a:t>
            </a:r>
          </a:p>
          <a:p>
            <a:pPr lvl="1"/>
            <a:r>
              <a:rPr lang="en-US" dirty="0"/>
              <a:t>If the list is unsorted, a very long time!</a:t>
            </a:r>
          </a:p>
          <a:p>
            <a:pPr lvl="1"/>
            <a:r>
              <a:rPr lang="en-US" dirty="0"/>
              <a:t>If it’s sorted, resort every time a student is added</a:t>
            </a:r>
          </a:p>
          <a:p>
            <a:pPr lvl="3"/>
            <a:endParaRPr lang="en-US" dirty="0"/>
          </a:p>
          <a:p>
            <a:r>
              <a:rPr lang="en-US" dirty="0"/>
              <a:t>Finding a student by ID # in a dictionary, </a:t>
            </a:r>
            <a:br>
              <a:rPr lang="en-US" dirty="0"/>
            </a:br>
            <a:r>
              <a:rPr lang="en-US" dirty="0"/>
              <a:t>on the other hand, is very </a:t>
            </a:r>
            <a:r>
              <a:rPr lang="en-US" i="1" u="sng" dirty="0" err="1"/>
              <a:t>very</a:t>
            </a:r>
            <a:r>
              <a:rPr lang="en-US" dirty="0"/>
              <a:t> quick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99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dictionaries so fast?</a:t>
            </a:r>
          </a:p>
          <a:p>
            <a:pPr lvl="1"/>
            <a:r>
              <a:rPr lang="en-US" dirty="0"/>
              <a:t>Hashing!</a:t>
            </a:r>
          </a:p>
          <a:p>
            <a:pPr lvl="3"/>
            <a:endParaRPr lang="en-US" dirty="0"/>
          </a:p>
          <a:p>
            <a:r>
              <a:rPr lang="en-US" dirty="0"/>
              <a:t>Hashing is a way of translating arbitrary </a:t>
            </a:r>
            <a:br>
              <a:rPr lang="en-US" dirty="0"/>
            </a:br>
            <a:r>
              <a:rPr lang="en-US" dirty="0"/>
              <a:t>data (like strings or large numbers) into </a:t>
            </a:r>
            <a:br>
              <a:rPr lang="en-US" dirty="0"/>
            </a:br>
            <a:r>
              <a:rPr lang="en-US" dirty="0"/>
              <a:t>a smaller set space for ease of use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31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Hashing takes in anything (a string, an </a:t>
            </a:r>
            <a:r>
              <a:rPr lang="en-US" dirty="0" err="1"/>
              <a:t>int</a:t>
            </a:r>
            <a:r>
              <a:rPr lang="en-US" dirty="0"/>
              <a:t>, a float, etc.) and generate a number based on it</a:t>
            </a:r>
          </a:p>
          <a:p>
            <a:pPr lvl="1"/>
            <a:r>
              <a:rPr lang="en-US" dirty="0"/>
              <a:t>Same result for same input</a:t>
            </a:r>
          </a:p>
          <a:p>
            <a:pPr lvl="1"/>
            <a:r>
              <a:rPr lang="en-US" dirty="0"/>
              <a:t>Use a number to tell where to store in memory</a:t>
            </a:r>
          </a:p>
          <a:p>
            <a:endParaRPr lang="en-US" dirty="0"/>
          </a:p>
          <a:p>
            <a:r>
              <a:rPr lang="en-US" dirty="0"/>
              <a:t>Given the same input, you get the same number, and can find it again very quickly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that, given a value, returns a value that tells us where it is stored in memory</a:t>
            </a:r>
          </a:p>
          <a:p>
            <a:pPr lvl="1"/>
            <a:r>
              <a:rPr lang="en-US" dirty="0"/>
              <a:t>If it’s in that location, it’s in the dictionary</a:t>
            </a:r>
          </a:p>
          <a:p>
            <a:pPr lvl="1"/>
            <a:r>
              <a:rPr lang="en-US" dirty="0"/>
              <a:t>If it’s not in that location, it’s not in the dictionary</a:t>
            </a:r>
          </a:p>
          <a:p>
            <a:r>
              <a:rPr lang="en-US" dirty="0"/>
              <a:t>The hashing function has no other purpose</a:t>
            </a:r>
          </a:p>
          <a:p>
            <a:pPr lvl="1"/>
            <a:r>
              <a:rPr lang="en-US" dirty="0"/>
              <a:t>If we look at the function’s inputs and outputs, they probably won’t “make sense”</a:t>
            </a:r>
          </a:p>
          <a:p>
            <a:pPr lvl="1"/>
            <a:r>
              <a:rPr lang="en-US" dirty="0"/>
              <a:t>This function is called a hash function because it “makes hash” of its inputs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25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Usage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AB12345 </a:t>
            </a:r>
            <a:r>
              <a:rPr lang="en-US" dirty="0"/>
              <a:t>UMBC student ID number</a:t>
            </a:r>
          </a:p>
          <a:p>
            <a:pPr lvl="1"/>
            <a:r>
              <a:rPr lang="en-US" dirty="0"/>
              <a:t>Gives 67,600,000 possible combinations</a:t>
            </a:r>
          </a:p>
          <a:p>
            <a:pPr lvl="1"/>
            <a:r>
              <a:rPr lang="en-US" dirty="0"/>
              <a:t>Making a list of that size wastes a lot of space</a:t>
            </a:r>
          </a:p>
          <a:p>
            <a:pPr lvl="2"/>
            <a:r>
              <a:rPr lang="en-US" dirty="0"/>
              <a:t>Wouldn’t use even 1% of the list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Making a dictionary allows us to better store the thousands of students without requiring a massive waste of space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02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Dictionaries</a:t>
            </a:r>
          </a:p>
        </p:txBody>
      </p:sp>
    </p:spTree>
    <p:extLst>
      <p:ext uri="{BB962C8B-B14F-4D97-AF65-F5344CB8AC3E}">
        <p14:creationId xmlns:p14="http://schemas.microsoft.com/office/powerpoint/2010/main" val="261806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Dictionaries (Curly Braces)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32276" cy="4517689"/>
          </a:xfrm>
        </p:spPr>
        <p:txBody>
          <a:bodyPr/>
          <a:lstStyle/>
          <a:p>
            <a:r>
              <a:rPr lang="en-US" dirty="0"/>
              <a:t>The empty dictionary is written as two curly braces containing nothing</a:t>
            </a:r>
          </a:p>
          <a:p>
            <a:pPr marL="457200" lvl="1" indent="0">
              <a:buNone/>
            </a:pP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dict1 = {}</a:t>
            </a:r>
            <a:endParaRPr lang="en-US" sz="2400" dirty="0"/>
          </a:p>
          <a:p>
            <a:endParaRPr lang="en-US" dirty="0"/>
          </a:p>
          <a:p>
            <a:r>
              <a:rPr lang="en-US" dirty="0">
                <a:solidFill>
                  <a:prstClr val="black"/>
                </a:solidFill>
              </a:rPr>
              <a:t>To create a dictionary, use curly braces and a colon (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>
                <a:solidFill>
                  <a:prstClr val="black"/>
                </a:solidFill>
              </a:rPr>
              <a:t>) to separate keys from their value</a:t>
            </a:r>
          </a:p>
          <a:p>
            <a:pPr marL="457200" lvl="1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dict2 = {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"name"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"Maya"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"age"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7}</a:t>
            </a:r>
            <a:endParaRPr lang="en-US" sz="3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06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Dictionaries (From a List)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cast a list as a dictionary, you use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914400" indent="0">
              <a:buNone/>
            </a:pP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myPantry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[[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'candy'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5],</a:t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'cookies'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16],</a:t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'ice cream'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2]]</a:t>
            </a:r>
          </a:p>
          <a:p>
            <a:pPr marL="914400" indent="0">
              <a:buNone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alt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cast to a dictionary</a:t>
            </a:r>
          </a:p>
          <a:p>
            <a:pPr marL="914400" indent="0">
              <a:buNone/>
            </a:pP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myDict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myPantry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5837" y="3491757"/>
            <a:ext cx="224880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Must be </a:t>
            </a:r>
            <a:b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</a:b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key, value pairs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69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I/O</a:t>
            </a:r>
          </a:p>
          <a:p>
            <a:pPr lvl="1"/>
            <a:r>
              <a:rPr lang="en-US" dirty="0"/>
              <a:t>Opening</a:t>
            </a:r>
          </a:p>
          <a:p>
            <a:pPr lvl="1"/>
            <a:r>
              <a:rPr lang="en-US" dirty="0"/>
              <a:t>Reading</a:t>
            </a:r>
          </a:p>
          <a:p>
            <a:pPr lvl="1"/>
            <a:r>
              <a:rPr lang="en-US" dirty="0"/>
              <a:t>Writing</a:t>
            </a:r>
          </a:p>
          <a:p>
            <a:pPr lvl="1"/>
            <a:r>
              <a:rPr lang="en-US" dirty="0"/>
              <a:t>Closing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506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Dictionary Operations</a:t>
            </a:r>
          </a:p>
        </p:txBody>
      </p:sp>
    </p:spTree>
    <p:extLst>
      <p:ext uri="{BB962C8B-B14F-4D97-AF65-F5344CB8AC3E}">
        <p14:creationId xmlns:p14="http://schemas.microsoft.com/office/powerpoint/2010/main" val="125495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Dictionaries are probably most similar to a list</a:t>
            </a:r>
          </a:p>
          <a:p>
            <a:endParaRPr lang="en-US" dirty="0"/>
          </a:p>
          <a:p>
            <a:r>
              <a:rPr lang="en-US" dirty="0"/>
              <a:t>You can do a number of operations:</a:t>
            </a:r>
          </a:p>
          <a:p>
            <a:pPr lvl="1"/>
            <a:r>
              <a:rPr lang="en-US" dirty="0"/>
              <a:t>Access a key’s value</a:t>
            </a:r>
          </a:p>
          <a:p>
            <a:pPr lvl="1"/>
            <a:r>
              <a:rPr lang="en-US" dirty="0"/>
              <a:t>Update a key’s value</a:t>
            </a:r>
          </a:p>
          <a:p>
            <a:pPr lvl="1"/>
            <a:r>
              <a:rPr lang="en-US" dirty="0"/>
              <a:t>Add new </a:t>
            </a:r>
            <a:r>
              <a:rPr lang="en-US" dirty="0" err="1"/>
              <a:t>key:value</a:t>
            </a:r>
            <a:r>
              <a:rPr lang="en-US" dirty="0"/>
              <a:t> pairs</a:t>
            </a:r>
          </a:p>
          <a:p>
            <a:pPr lvl="1"/>
            <a:r>
              <a:rPr lang="en-US" dirty="0"/>
              <a:t>Delete </a:t>
            </a:r>
            <a:r>
              <a:rPr lang="en-US" dirty="0" err="1"/>
              <a:t>key:value</a:t>
            </a:r>
            <a:r>
              <a:rPr lang="en-US" dirty="0"/>
              <a:t> pairs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14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/>
              <a:t>To access dictionary elements, you use the square brackets and the key to obtain its value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"Akita"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Basenji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457200" lvl="1" indent="0">
              <a:buNone/>
            </a:pP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"C"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"Chesapeake </a:t>
            </a:r>
            <a:r>
              <a:rPr lang="es-E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Bay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Retriever"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at C:"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at B:"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</a:p>
          <a:p>
            <a:pPr marL="457200" lvl="1" indent="0">
              <a:buNone/>
            </a:pP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at C: Chesapeake Bay Retriever</a:t>
            </a:r>
          </a:p>
          <a:p>
            <a:pPr marL="457200" lvl="1" indent="0">
              <a:buNone/>
            </a:pP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at B: Basenji</a:t>
            </a:r>
            <a:endParaRPr lang="en-US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6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update dictionary elements, you use the square brackets and the key to indicate which value you would like to update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"Beagle"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{'C': 'Chesapeake Bay Retriever', </a:t>
            </a:r>
            <a:b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'B': 'Beagle', 'A': 'Akita'}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869" y="4427376"/>
            <a:ext cx="224880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Why are these out of order?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13147" y="4672398"/>
            <a:ext cx="2248809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Dictionaries organize by </a:t>
            </a:r>
            <a:r>
              <a:rPr lang="en-US" sz="2400" b="1" i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association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, not by order</a:t>
            </a:r>
          </a:p>
        </p:txBody>
      </p:sp>
    </p:spTree>
    <p:extLst>
      <p:ext uri="{BB962C8B-B14F-4D97-AF65-F5344CB8AC3E}">
        <p14:creationId xmlns:p14="http://schemas.microsoft.com/office/powerpoint/2010/main" val="350561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New </a:t>
            </a:r>
            <a:r>
              <a:rPr lang="en-US" dirty="0" err="1"/>
              <a:t>Key:Value</a:t>
            </a:r>
            <a:r>
              <a:rPr lang="en-US" dirty="0"/>
              <a:t>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add new values, we don’t need to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append() </a:t>
            </a:r>
            <a:r>
              <a:rPr lang="en-US" dirty="0"/>
              <a:t>– we simply state the key and value we want to use, with square brackets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"Dunker"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Eurasier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{'C': 'Chesapeake Bay Retriever', 'B': 'Beagle', 'A': 'Akita', 'E': '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Eurasier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'D': 'Dunker'}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50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</a:t>
            </a:r>
            <a:r>
              <a:rPr lang="en-US" dirty="0" err="1"/>
              <a:t>Key:Value</a:t>
            </a:r>
            <a:r>
              <a:rPr lang="en-US" dirty="0"/>
              <a:t>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Key:value</a:t>
            </a:r>
            <a:r>
              <a:rPr lang="en-US" dirty="0"/>
              <a:t> pairs must be deleted together; </a:t>
            </a:r>
            <a:br>
              <a:rPr lang="en-US" dirty="0"/>
            </a:br>
            <a:r>
              <a:rPr lang="en-US" dirty="0"/>
              <a:t>you can’t have a key with no value</a:t>
            </a:r>
          </a:p>
          <a:p>
            <a:r>
              <a:rPr lang="en-US" dirty="0"/>
              <a:t>To delete a </a:t>
            </a:r>
            <a:r>
              <a:rPr lang="en-US" dirty="0" err="1"/>
              <a:t>key:value</a:t>
            </a:r>
            <a:r>
              <a:rPr lang="en-US" dirty="0"/>
              <a:t>, use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del </a:t>
            </a:r>
            <a:r>
              <a:rPr lang="en-US" dirty="0"/>
              <a:t>keyword and specify the key you want to delete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{'C': 'Chesapeake Bay Retriever', 'B': 'Beagle', 'A': 'Akita', 'E': '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Eurasier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19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1143" y="284845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rgbClr val="FFC000"/>
                  </a:outerShdw>
                </a:effectLst>
              </a:rPr>
              <a:t>LIVECODING!!!</a:t>
            </a:r>
          </a:p>
        </p:txBody>
      </p:sp>
    </p:spTree>
    <p:extLst>
      <p:ext uri="{BB962C8B-B14F-4D97-AF65-F5344CB8AC3E}">
        <p14:creationId xmlns:p14="http://schemas.microsoft.com/office/powerpoint/2010/main" val="299257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4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2186"/>
            <a:ext cx="9144000" cy="1143000"/>
          </a:xfrm>
        </p:spPr>
        <p:txBody>
          <a:bodyPr/>
          <a:lstStyle/>
          <a:p>
            <a:r>
              <a:rPr lang="en-US" dirty="0"/>
              <a:t>Creating Dictionaries (From Two Lists)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73678" cy="4517689"/>
          </a:xfrm>
        </p:spPr>
        <p:txBody>
          <a:bodyPr/>
          <a:lstStyle/>
          <a:p>
            <a:r>
              <a:rPr lang="en-US" sz="3600" dirty="0"/>
              <a:t>Here we have two lists</a:t>
            </a:r>
          </a:p>
          <a:p>
            <a:pPr lvl="1"/>
            <a:r>
              <a:rPr lang="en-US" dirty="0"/>
              <a:t>Of the same length</a:t>
            </a:r>
          </a:p>
          <a:p>
            <a:pPr lvl="1"/>
            <a:r>
              <a:rPr lang="en-US" dirty="0"/>
              <a:t>Contents of each index match up</a:t>
            </a:r>
          </a:p>
          <a:p>
            <a:pPr lvl="2"/>
            <a:r>
              <a:rPr lang="en-US" sz="2800" dirty="0"/>
              <a:t>(Pratik is Social Work, Amber is Pre-Med, etc.)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 = [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"Pratik"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"Amber"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"Sam"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major = [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"Social Work"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"Pre-Med"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"Art"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3"/>
            <a:endParaRPr lang="en-US" dirty="0"/>
          </a:p>
          <a:p>
            <a:r>
              <a:rPr lang="en-US" dirty="0"/>
              <a:t>Write the code to create a dictionary from these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28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Dictionary Methods</a:t>
            </a:r>
          </a:p>
        </p:txBody>
      </p:sp>
    </p:spTree>
    <p:extLst>
      <p:ext uri="{BB962C8B-B14F-4D97-AF65-F5344CB8AC3E}">
        <p14:creationId xmlns:p14="http://schemas.microsoft.com/office/powerpoint/2010/main" val="160410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Methods are functions that are specific to a data type (like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append()</a:t>
            </a:r>
            <a:r>
              <a:rPr lang="en-US" dirty="0"/>
              <a:t> 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lower()</a:t>
            </a:r>
            <a:r>
              <a:rPr lang="en-US" dirty="0"/>
              <a:t>, etc.)</a:t>
            </a:r>
          </a:p>
          <a:p>
            <a:pPr lvl="3"/>
            <a:endParaRPr lang="en-US" dirty="0"/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theDictionary.get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sz="2400" dirty="0"/>
              <a:t>For a key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sz="2400" dirty="0"/>
              <a:t>, returns the associated value</a:t>
            </a:r>
          </a:p>
          <a:p>
            <a:pPr lvl="1"/>
            <a:r>
              <a:rPr lang="en-US" sz="2400" dirty="0"/>
              <a:t>If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sz="2400" dirty="0"/>
              <a:t> doesn’t exist, returns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</a:p>
          <a:p>
            <a:pPr lvl="1"/>
            <a:r>
              <a:rPr lang="en-US" sz="2400" u="sng" dirty="0"/>
              <a:t>Optionally</a:t>
            </a:r>
            <a:r>
              <a:rPr lang="en-US" sz="2400" dirty="0"/>
              <a:t> use a second parameter to return </a:t>
            </a:r>
            <a:br>
              <a:rPr lang="en-US" sz="2400" dirty="0"/>
            </a:br>
            <a:r>
              <a:rPr lang="en-US" sz="2400" dirty="0"/>
              <a:t>something other than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None </a:t>
            </a:r>
            <a:r>
              <a:rPr lang="en-US" sz="2400" dirty="0"/>
              <a:t>if not found</a:t>
            </a:r>
          </a:p>
          <a:p>
            <a:pPr lvl="2"/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theDictionary.get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-1)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13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theDictionary.values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400" dirty="0"/>
              <a:t>Returns a “view” of the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theDictionary</a:t>
            </a:r>
            <a:r>
              <a:rPr lang="en-US" sz="2400" dirty="0" err="1"/>
              <a:t>’s</a:t>
            </a:r>
            <a:r>
              <a:rPr lang="en-US" sz="2400" dirty="0"/>
              <a:t> values</a:t>
            </a:r>
          </a:p>
          <a:p>
            <a:pPr lvl="1"/>
            <a:r>
              <a:rPr lang="en-US" sz="2400" dirty="0"/>
              <a:t>Need to cast to a list</a:t>
            </a:r>
            <a:endParaRPr lang="en-US" sz="1600" dirty="0"/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theDictionary.keys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400" dirty="0"/>
              <a:t>Returns a “view” of the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theDictionary</a:t>
            </a:r>
            <a:r>
              <a:rPr lang="en-US" sz="2400" dirty="0" err="1"/>
              <a:t>’s</a:t>
            </a:r>
            <a:r>
              <a:rPr lang="en-US" sz="2400" dirty="0"/>
              <a:t> keys</a:t>
            </a:r>
          </a:p>
          <a:p>
            <a:pPr lvl="1"/>
            <a:r>
              <a:rPr lang="en-US" sz="2400" dirty="0"/>
              <a:t>Need to cast to a list</a:t>
            </a:r>
          </a:p>
          <a:p>
            <a:pPr lvl="3"/>
            <a:endParaRPr lang="en-US" dirty="0"/>
          </a:p>
          <a:p>
            <a:r>
              <a:rPr lang="en-US" dirty="0"/>
              <a:t>The two lists returned are in the same order</a:t>
            </a:r>
          </a:p>
          <a:p>
            <a:pPr lvl="1"/>
            <a:r>
              <a:rPr lang="en-US" dirty="0"/>
              <a:t>(Value at index 0 matches key at index 0,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11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Dictionaries are very useful if you have...</a:t>
            </a:r>
          </a:p>
          <a:p>
            <a:pPr lvl="1"/>
            <a:r>
              <a:rPr lang="en-US" dirty="0"/>
              <a:t>Data whose order doesn’t matter</a:t>
            </a:r>
          </a:p>
          <a:p>
            <a:pPr lvl="1"/>
            <a:r>
              <a:rPr lang="en-US" dirty="0"/>
              <a:t>A set of unique keys</a:t>
            </a:r>
          </a:p>
          <a:p>
            <a:pPr lvl="2"/>
            <a:r>
              <a:rPr lang="en-US" dirty="0"/>
              <a:t>Key is a word, value is the definition (or translation)</a:t>
            </a:r>
          </a:p>
          <a:p>
            <a:pPr lvl="2"/>
            <a:r>
              <a:rPr lang="en-US" dirty="0"/>
              <a:t>Key is a postal abbreviation, value is the full state name</a:t>
            </a:r>
          </a:p>
          <a:p>
            <a:pPr lvl="2"/>
            <a:r>
              <a:rPr lang="en-US" dirty="0"/>
              <a:t>Key is a name, value is a list of their game scores</a:t>
            </a:r>
          </a:p>
          <a:p>
            <a:pPr lvl="1"/>
            <a:r>
              <a:rPr lang="en-US" dirty="0"/>
              <a:t>A need to find things easily and quickly</a:t>
            </a:r>
          </a:p>
          <a:p>
            <a:pPr lvl="1"/>
            <a:r>
              <a:rPr lang="en-US" dirty="0"/>
              <a:t>A need to easily add and remove elements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2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8531"/>
            <a:ext cx="8686801" cy="4517689"/>
          </a:xfrm>
        </p:spPr>
        <p:txBody>
          <a:bodyPr/>
          <a:lstStyle/>
          <a:p>
            <a:r>
              <a:rPr lang="en-US" dirty="0"/>
              <a:t>Charles Babbage</a:t>
            </a:r>
          </a:p>
          <a:p>
            <a:pPr lvl="1"/>
            <a:r>
              <a:rPr lang="en-US" dirty="0"/>
              <a:t>Invented the Analytical Engine</a:t>
            </a:r>
          </a:p>
          <a:p>
            <a:pPr lvl="2"/>
            <a:r>
              <a:rPr lang="en-US" dirty="0"/>
              <a:t>Was never built, but would have</a:t>
            </a:r>
            <a:br>
              <a:rPr lang="en-US" dirty="0"/>
            </a:br>
            <a:r>
              <a:rPr lang="en-US" dirty="0"/>
              <a:t>used punched cards to control a</a:t>
            </a:r>
            <a:br>
              <a:rPr lang="en-US" dirty="0"/>
            </a:br>
            <a:r>
              <a:rPr lang="en-US" dirty="0"/>
              <a:t>mechanical calculator</a:t>
            </a:r>
          </a:p>
          <a:p>
            <a:pPr lvl="1"/>
            <a:r>
              <a:rPr lang="en-US" dirty="0"/>
              <a:t>Work fell into obscurity, and </a:t>
            </a:r>
            <a:br>
              <a:rPr lang="en-US" dirty="0"/>
            </a:br>
            <a:r>
              <a:rPr lang="en-US" dirty="0"/>
              <a:t>computer builders in the 30s </a:t>
            </a:r>
            <a:br>
              <a:rPr lang="en-US" dirty="0"/>
            </a:br>
            <a:r>
              <a:rPr lang="en-US" dirty="0"/>
              <a:t>and 40s re-invented many of </a:t>
            </a:r>
            <a:br>
              <a:rPr lang="en-US" dirty="0"/>
            </a:br>
            <a:r>
              <a:rPr lang="en-US" dirty="0"/>
              <a:t>his architectural innovations</a:t>
            </a:r>
          </a:p>
          <a:p>
            <a:pPr lvl="1"/>
            <a:r>
              <a:rPr lang="en-US" dirty="0"/>
              <a:t>Also invented the cow catcher for trains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83"/>
          <a:stretch/>
        </p:blipFill>
        <p:spPr>
          <a:xfrm>
            <a:off x="5934269" y="2304713"/>
            <a:ext cx="3144416" cy="362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33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8531"/>
            <a:ext cx="8686801" cy="4517689"/>
          </a:xfrm>
        </p:spPr>
        <p:txBody>
          <a:bodyPr/>
          <a:lstStyle/>
          <a:p>
            <a:r>
              <a:rPr lang="en-US" dirty="0"/>
              <a:t>Ada Lovelace</a:t>
            </a:r>
          </a:p>
          <a:p>
            <a:pPr lvl="1"/>
            <a:r>
              <a:rPr lang="en-US" dirty="0"/>
              <a:t>Wrote the first ever computer algorithm</a:t>
            </a:r>
          </a:p>
          <a:p>
            <a:pPr lvl="1"/>
            <a:r>
              <a:rPr lang="en-US" dirty="0"/>
              <a:t>Realized the potential of the </a:t>
            </a:r>
            <a:br>
              <a:rPr lang="en-US" dirty="0"/>
            </a:br>
            <a:r>
              <a:rPr lang="en-US" dirty="0"/>
              <a:t>Analytical Engine</a:t>
            </a:r>
          </a:p>
          <a:p>
            <a:pPr lvl="2"/>
            <a:r>
              <a:rPr lang="en-US" dirty="0"/>
              <a:t>If numbers could be used to </a:t>
            </a:r>
            <a:br>
              <a:rPr lang="en-US" dirty="0"/>
            </a:br>
            <a:r>
              <a:rPr lang="en-US" dirty="0"/>
              <a:t>represent other things (like music</a:t>
            </a:r>
            <a:br>
              <a:rPr lang="en-US" dirty="0"/>
            </a:br>
            <a:r>
              <a:rPr lang="en-US" dirty="0"/>
              <a:t>notes), the “engine might compose </a:t>
            </a:r>
            <a:br>
              <a:rPr lang="en-US" dirty="0"/>
            </a:br>
            <a:r>
              <a:rPr lang="en-US" dirty="0"/>
              <a:t>elaborate and scientific pieces of </a:t>
            </a:r>
            <a:br>
              <a:rPr lang="en-US" dirty="0"/>
            </a:br>
            <a:r>
              <a:rPr lang="en-US" dirty="0"/>
              <a:t>music of any degree of complexity </a:t>
            </a:r>
            <a:br>
              <a:rPr lang="en-US" dirty="0"/>
            </a:br>
            <a:r>
              <a:rPr lang="en-US" dirty="0"/>
              <a:t>or extent”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1832" y="1051856"/>
            <a:ext cx="6420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More Daily CS History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06" t="4114" r="8614" b="35208"/>
          <a:stretch/>
        </p:blipFill>
        <p:spPr>
          <a:xfrm>
            <a:off x="6112243" y="3087202"/>
            <a:ext cx="2901129" cy="340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53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32237" cy="4517689"/>
          </a:xfrm>
        </p:spPr>
        <p:txBody>
          <a:bodyPr/>
          <a:lstStyle/>
          <a:p>
            <a:r>
              <a:rPr lang="en-US" dirty="0"/>
              <a:t>Project 3 will be out soon</a:t>
            </a:r>
          </a:p>
          <a:p>
            <a:pPr lvl="1"/>
            <a:r>
              <a:rPr lang="en-US" dirty="0"/>
              <a:t>As well the next survey</a:t>
            </a:r>
          </a:p>
          <a:p>
            <a:pPr lvl="1"/>
            <a:r>
              <a:rPr lang="en-US" dirty="0"/>
              <a:t>Due dates will be adjusted accordingly </a:t>
            </a:r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9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Charles Babbage (adapted from):</a:t>
            </a:r>
          </a:p>
          <a:p>
            <a:pPr lvl="1"/>
            <a:r>
              <a:rPr lang="en-US" sz="1600" dirty="0"/>
              <a:t>https://commons.wikimedia.org/wiki/File:Charles_Babbage_1860.jpg</a:t>
            </a:r>
          </a:p>
          <a:p>
            <a:r>
              <a:rPr lang="en-US" sz="2000" dirty="0"/>
              <a:t>Ada Lovelace (adapted from):</a:t>
            </a:r>
          </a:p>
          <a:p>
            <a:pPr lvl="1"/>
            <a:r>
              <a:rPr lang="en-US" sz="1600" dirty="0"/>
              <a:t>https://commons.wikimedia.org/wiki/File:Ada_Lovelace.jpg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File Input and Output</a:t>
            </a:r>
            <a:br>
              <a:rPr lang="en-US" dirty="0"/>
            </a:br>
            <a:r>
              <a:rPr lang="en-US" dirty="0"/>
              <a:t>(Review)</a:t>
            </a:r>
          </a:p>
        </p:txBody>
      </p:sp>
    </p:spTree>
    <p:extLst>
      <p:ext uri="{BB962C8B-B14F-4D97-AF65-F5344CB8AC3E}">
        <p14:creationId xmlns:p14="http://schemas.microsoft.com/office/powerpoint/2010/main" val="198782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/>
              <a:t>Write the lines of code for the tasks below</a:t>
            </a:r>
          </a:p>
          <a:p>
            <a:pPr lvl="3"/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/>
              <a:t>Open the file “goodDogs.txt”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800" dirty="0"/>
              <a:t>Read the file in (however you want), and print out each dog’s name in the sentence “X is a good dog”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800" dirty="0"/>
              <a:t>Finish using the file (what do you need to do?)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165510" y="5016857"/>
            <a:ext cx="36408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latin typeface="Courier New" panose="02070309020205020404" pitchFamily="49" charset="0"/>
              </a:rPr>
              <a:t>goodDogs.txt</a:t>
            </a:r>
          </a:p>
          <a:p>
            <a:pPr>
              <a:lnSpc>
                <a:spcPct val="90000"/>
              </a:lnSpc>
            </a:pPr>
            <a:r>
              <a:rPr lang="nb-NO" altLang="en-US" sz="2000" dirty="0">
                <a:latin typeface="Courier New" panose="02070309020205020404" pitchFamily="49" charset="0"/>
              </a:rPr>
              <a:t>Thor,Corgi</a:t>
            </a:r>
          </a:p>
          <a:p>
            <a:pPr>
              <a:lnSpc>
                <a:spcPct val="90000"/>
              </a:lnSpc>
            </a:pPr>
            <a:r>
              <a:rPr lang="nb-NO" altLang="en-US" sz="2000" dirty="0">
                <a:latin typeface="Courier New" panose="02070309020205020404" pitchFamily="49" charset="0"/>
              </a:rPr>
              <a:t>Coco,Chocolate Lab</a:t>
            </a:r>
          </a:p>
          <a:p>
            <a:pPr>
              <a:lnSpc>
                <a:spcPct val="90000"/>
              </a:lnSpc>
            </a:pPr>
            <a:r>
              <a:rPr lang="nb-NO" altLang="en-US" sz="2000" dirty="0">
                <a:latin typeface="Courier New" panose="02070309020205020404" pitchFamily="49" charset="0"/>
              </a:rPr>
              <a:t>Beethoven,St. Bernard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3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Learn about the dictionary data type</a:t>
            </a:r>
          </a:p>
          <a:p>
            <a:r>
              <a:rPr lang="en-US" altLang="en-US" dirty="0"/>
              <a:t>Construct dictionaries and access entries in those dictionaries</a:t>
            </a:r>
          </a:p>
          <a:p>
            <a:r>
              <a:rPr lang="en-US" altLang="en-US" dirty="0"/>
              <a:t>Use methods to manipulate dictionaries</a:t>
            </a:r>
          </a:p>
          <a:p>
            <a:r>
              <a:rPr lang="en-US" altLang="en-US" dirty="0"/>
              <a:t>Decide whether a list or a dictionary is an appropriate data structure for a given application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17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in a list is organized how?</a:t>
            </a:r>
          </a:p>
          <a:p>
            <a:pPr lvl="1"/>
            <a:r>
              <a:rPr lang="en-US" sz="3200" dirty="0"/>
              <a:t>By order</a:t>
            </a:r>
          </a:p>
          <a:p>
            <a:r>
              <a:rPr lang="en-US" dirty="0"/>
              <a:t>Information in a dictionary is organized...</a:t>
            </a:r>
          </a:p>
          <a:p>
            <a:pPr lvl="1"/>
            <a:r>
              <a:rPr lang="en-US" sz="3200" dirty="0"/>
              <a:t>By </a:t>
            </a:r>
            <a:r>
              <a:rPr lang="en-US" sz="3200" b="1" i="1" dirty="0"/>
              <a:t>association</a:t>
            </a:r>
          </a:p>
          <a:p>
            <a:pPr lvl="3"/>
            <a:endParaRPr lang="en-US" dirty="0"/>
          </a:p>
          <a:p>
            <a:r>
              <a:rPr lang="en-US" dirty="0"/>
              <a:t>Python dictionaries associate a set of </a:t>
            </a:r>
            <a:r>
              <a:rPr lang="en-US" b="1" i="1" dirty="0"/>
              <a:t>keys</a:t>
            </a:r>
            <a:r>
              <a:rPr lang="en-US" dirty="0"/>
              <a:t> with corresponding data </a:t>
            </a:r>
            <a:r>
              <a:rPr lang="en-US" b="1" i="1" dirty="0"/>
              <a:t>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0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and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dictionary is a set of “keys” (terms), each pointing to their own “values” (meanings)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497" y="3774363"/>
            <a:ext cx="8673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 = {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"major"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"CMSC"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"number"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201}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57200" y="4168378"/>
            <a:ext cx="1518742" cy="1561837"/>
            <a:chOff x="457200" y="4663859"/>
            <a:chExt cx="1518742" cy="1561837"/>
          </a:xfrm>
        </p:grpSpPr>
        <p:sp>
          <p:nvSpPr>
            <p:cNvPr id="6" name="TextBox 5"/>
            <p:cNvSpPr txBox="1"/>
            <p:nvPr/>
          </p:nvSpPr>
          <p:spPr>
            <a:xfrm>
              <a:off x="457200" y="5394699"/>
              <a:ext cx="1518742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Dictionary name</a:t>
              </a:r>
              <a:endParaRPr lang="en-US" sz="24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7" name="Straight Arrow Connector 6"/>
            <p:cNvCxnSpPr>
              <a:stCxn id="6" idx="0"/>
            </p:cNvCxnSpPr>
            <p:nvPr/>
          </p:nvCxnSpPr>
          <p:spPr>
            <a:xfrm flipV="1">
              <a:off x="1216571" y="4663859"/>
              <a:ext cx="0" cy="7308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179645" y="4168378"/>
            <a:ext cx="1518742" cy="1561837"/>
            <a:chOff x="457200" y="4663859"/>
            <a:chExt cx="1518742" cy="1561837"/>
          </a:xfrm>
        </p:grpSpPr>
        <p:sp>
          <p:nvSpPr>
            <p:cNvPr id="17" name="TextBox 16"/>
            <p:cNvSpPr txBox="1"/>
            <p:nvPr/>
          </p:nvSpPr>
          <p:spPr>
            <a:xfrm>
              <a:off x="457200" y="5394699"/>
              <a:ext cx="1518742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Key (string)</a:t>
              </a:r>
            </a:p>
          </p:txBody>
        </p:sp>
        <p:cxnSp>
          <p:nvCxnSpPr>
            <p:cNvPr id="18" name="Straight Arrow Connector 17"/>
            <p:cNvCxnSpPr>
              <a:stCxn id="17" idx="0"/>
            </p:cNvCxnSpPr>
            <p:nvPr/>
          </p:nvCxnSpPr>
          <p:spPr>
            <a:xfrm flipV="1">
              <a:off x="1216571" y="4663859"/>
              <a:ext cx="0" cy="7308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090462" y="4168378"/>
            <a:ext cx="1518742" cy="1561837"/>
            <a:chOff x="457200" y="4663859"/>
            <a:chExt cx="1518742" cy="1561837"/>
          </a:xfrm>
        </p:grpSpPr>
        <p:sp>
          <p:nvSpPr>
            <p:cNvPr id="20" name="TextBox 19"/>
            <p:cNvSpPr txBox="1"/>
            <p:nvPr/>
          </p:nvSpPr>
          <p:spPr>
            <a:xfrm>
              <a:off x="457200" y="5394699"/>
              <a:ext cx="1518742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Value (string)</a:t>
              </a:r>
              <a:endParaRPr lang="en-US" sz="24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21" name="Straight Arrow Connector 20"/>
            <p:cNvCxnSpPr>
              <a:stCxn id="20" idx="0"/>
            </p:cNvCxnSpPr>
            <p:nvPr/>
          </p:nvCxnSpPr>
          <p:spPr>
            <a:xfrm flipV="1">
              <a:off x="1216571" y="4663859"/>
              <a:ext cx="0" cy="7308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828238" y="4168378"/>
            <a:ext cx="1518742" cy="1561837"/>
            <a:chOff x="457200" y="4663859"/>
            <a:chExt cx="1518742" cy="1561837"/>
          </a:xfrm>
        </p:grpSpPr>
        <p:sp>
          <p:nvSpPr>
            <p:cNvPr id="23" name="TextBox 22"/>
            <p:cNvSpPr txBox="1"/>
            <p:nvPr/>
          </p:nvSpPr>
          <p:spPr>
            <a:xfrm>
              <a:off x="457200" y="5394699"/>
              <a:ext cx="1518742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Key (string)</a:t>
              </a:r>
              <a:endParaRPr lang="en-US" sz="24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24" name="Straight Arrow Connector 23"/>
            <p:cNvCxnSpPr>
              <a:stCxn id="23" idx="0"/>
            </p:cNvCxnSpPr>
            <p:nvPr/>
          </p:nvCxnSpPr>
          <p:spPr>
            <a:xfrm flipV="1">
              <a:off x="1216571" y="4663859"/>
              <a:ext cx="0" cy="7308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7520020" y="4185814"/>
            <a:ext cx="1167151" cy="1544401"/>
            <a:chOff x="548328" y="4681295"/>
            <a:chExt cx="1167151" cy="1544401"/>
          </a:xfrm>
        </p:grpSpPr>
        <p:sp>
          <p:nvSpPr>
            <p:cNvPr id="29" name="TextBox 28"/>
            <p:cNvSpPr txBox="1"/>
            <p:nvPr/>
          </p:nvSpPr>
          <p:spPr>
            <a:xfrm>
              <a:off x="548328" y="5394699"/>
              <a:ext cx="1167151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Value </a:t>
              </a:r>
              <a:br>
                <a:rPr lang="en-US" sz="2400" dirty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</a:br>
              <a:r>
                <a:rPr lang="en-US" sz="2400" dirty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(</a:t>
              </a:r>
              <a:r>
                <a:rPr lang="en-US" sz="2400" dirty="0" err="1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int</a:t>
              </a:r>
              <a:r>
                <a:rPr lang="en-US" sz="2400" dirty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)</a:t>
              </a:r>
              <a:endParaRPr lang="en-US" sz="24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30" name="Straight Arrow Connector 29"/>
            <p:cNvCxnSpPr>
              <a:stCxn id="29" idx="0"/>
            </p:cNvCxnSpPr>
            <p:nvPr/>
          </p:nvCxnSpPr>
          <p:spPr>
            <a:xfrm flipH="1" flipV="1">
              <a:off x="1131903" y="4681295"/>
              <a:ext cx="1" cy="713404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061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use a dictionary instead of a list?</a:t>
            </a:r>
          </a:p>
          <a:p>
            <a:pPr lvl="3"/>
            <a:endParaRPr lang="en-US" dirty="0"/>
          </a:p>
          <a:p>
            <a:r>
              <a:rPr lang="en-US" dirty="0"/>
              <a:t>Dictionaries are </a:t>
            </a:r>
            <a:r>
              <a:rPr lang="en-US" b="1" i="1" dirty="0"/>
              <a:t>association</a:t>
            </a:r>
            <a:r>
              <a:rPr lang="en-US" dirty="0"/>
              <a:t> based</a:t>
            </a:r>
          </a:p>
          <a:p>
            <a:pPr lvl="1"/>
            <a:r>
              <a:rPr lang="en-US" dirty="0"/>
              <a:t>It’s very easy (and quick!) to find something</a:t>
            </a:r>
            <a:br>
              <a:rPr lang="en-US" dirty="0"/>
            </a:br>
            <a:r>
              <a:rPr lang="en-US" dirty="0"/>
              <a:t>if you know the key</a:t>
            </a:r>
          </a:p>
          <a:p>
            <a:r>
              <a:rPr lang="en-US" dirty="0"/>
              <a:t>No matter how big the dictionary is, it can</a:t>
            </a:r>
            <a:br>
              <a:rPr lang="en-US" dirty="0"/>
            </a:br>
            <a:r>
              <a:rPr lang="en-US" dirty="0"/>
              <a:t>find any entry almost instantaneously</a:t>
            </a:r>
          </a:p>
          <a:p>
            <a:pPr lvl="1"/>
            <a:r>
              <a:rPr lang="en-US" dirty="0"/>
              <a:t>Lists would require iterating over </a:t>
            </a:r>
            <a:br>
              <a:rPr lang="en-US" dirty="0"/>
            </a:br>
            <a:r>
              <a:rPr lang="en-US" dirty="0"/>
              <a:t>the list until the item is found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49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34440</TotalTime>
  <Words>1263</Words>
  <Application>Microsoft Office PowerPoint</Application>
  <PresentationFormat>On-screen Show (4:3)</PresentationFormat>
  <Paragraphs>258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20 – Dictionaries</vt:lpstr>
      <vt:lpstr>Last Class We Covered</vt:lpstr>
      <vt:lpstr>Any Questions from Last Time?</vt:lpstr>
      <vt:lpstr>File Input and Output (Review)</vt:lpstr>
      <vt:lpstr>Quick Review</vt:lpstr>
      <vt:lpstr>Today’s Objectives</vt:lpstr>
      <vt:lpstr>Organization</vt:lpstr>
      <vt:lpstr>Keys and Values</vt:lpstr>
      <vt:lpstr>Purpose of Dictionaries</vt:lpstr>
      <vt:lpstr>Dictionary Keys</vt:lpstr>
      <vt:lpstr>Dictionary Values</vt:lpstr>
      <vt:lpstr>Dictionary Usage Example</vt:lpstr>
      <vt:lpstr>Hashing</vt:lpstr>
      <vt:lpstr>Hashing</vt:lpstr>
      <vt:lpstr>Hash Functions</vt:lpstr>
      <vt:lpstr>Hash Usage Example</vt:lpstr>
      <vt:lpstr>Creating Dictionaries</vt:lpstr>
      <vt:lpstr>Creating Dictionaries (Curly Braces)</vt:lpstr>
      <vt:lpstr>Creating Dictionaries (From a List)</vt:lpstr>
      <vt:lpstr>Dictionary Operations</vt:lpstr>
      <vt:lpstr>Dictionary Operations</vt:lpstr>
      <vt:lpstr>Accessing Values</vt:lpstr>
      <vt:lpstr>Updating Values</vt:lpstr>
      <vt:lpstr>Adding New Key:Value Pairs</vt:lpstr>
      <vt:lpstr>Deleting Key:Value Pairs</vt:lpstr>
      <vt:lpstr>Time for…</vt:lpstr>
      <vt:lpstr>Creating Dictionaries (From Two Lists)</vt:lpstr>
      <vt:lpstr>Dictionary Methods</vt:lpstr>
      <vt:lpstr>Methods</vt:lpstr>
      <vt:lpstr>Methods</vt:lpstr>
      <vt:lpstr>When to Use Dictionaries</vt:lpstr>
      <vt:lpstr>PowerPoint Presentation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436</cp:revision>
  <dcterms:created xsi:type="dcterms:W3CDTF">2014-05-05T14:25:42Z</dcterms:created>
  <dcterms:modified xsi:type="dcterms:W3CDTF">2018-11-26T17:45:31Z</dcterms:modified>
</cp:coreProperties>
</file>